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72" r:id="rId13"/>
    <p:sldId id="268" r:id="rId14"/>
    <p:sldId id="273" r:id="rId15"/>
    <p:sldId id="270" r:id="rId16"/>
    <p:sldId id="271" r:id="rId17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9"/>
      <p:bold r:id="rId20"/>
    </p:embeddedFont>
    <p:embeddedFont>
      <p:font typeface="Comfortaa" panose="020B0604020202020204" charset="0"/>
      <p:regular r:id="rId21"/>
      <p:bold r:id="rId22"/>
    </p:embeddedFont>
    <p:embeddedFont>
      <p:font typeface="Comfortaa Light" panose="020B0604020202020204" charset="0"/>
      <p:regular r:id="rId23"/>
      <p:bold r:id="rId24"/>
    </p:embeddedFont>
    <p:embeddedFont>
      <p:font typeface="Montserrat" panose="02000505000000020004" pitchFamily="2" charset="0"/>
      <p:regular r:id="rId25"/>
      <p:bold r:id="rId26"/>
      <p:italic r:id="rId27"/>
      <p:boldItalic r:id="rId28"/>
    </p:embeddedFont>
    <p:embeddedFont>
      <p:font typeface="Montserrat ExtraLight" panose="00000300000000000000" pitchFamily="2" charset="0"/>
      <p:regular r:id="rId29"/>
      <p:bold r:id="rId30"/>
      <p:italic r:id="rId31"/>
      <p:boldItalic r:id="rId32"/>
    </p:embeddedFont>
    <p:embeddedFont>
      <p:font typeface="Montserrat Light" panose="00000400000000000000" pitchFamily="2" charset="0"/>
      <p:regular r:id="rId33"/>
      <p:bold r:id="rId34"/>
      <p:italic r:id="rId35"/>
      <p:boldItalic r:id="rId36"/>
    </p:embeddedFont>
    <p:embeddedFont>
      <p:font typeface="Source Code Pro" panose="020B0509030403020204" pitchFamily="49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945A"/>
    <a:srgbClr val="EAEAEA"/>
    <a:srgbClr val="DDDDDD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b7a6de03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b7a6de03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19981275c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19981275c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53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19981275c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19981275c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826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19981275c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19981275c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146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19981275c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19981275c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122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19981275c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19981275c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522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19981275c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19981275c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064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8c914c50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8c914c50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b7a6de03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b7a6de03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915e44a2d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915e44a2d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19981275c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19981275c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19981275c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19981275c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768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19981275c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19981275c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323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19981275c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19981275c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909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19981275c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19981275c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1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0" y="4568975"/>
            <a:ext cx="9144000" cy="572700"/>
          </a:xfrm>
          <a:prstGeom prst="rect">
            <a:avLst/>
          </a:prstGeom>
          <a:solidFill>
            <a:srgbClr val="FFD96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www.youtube.com/DataEngineeringLATA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DataEngiLATAM" TargetMode="External"/><Relationship Id="rId3" Type="http://schemas.openxmlformats.org/officeDocument/2006/relationships/hyperlink" Target="https://lnkd.in/e6h3ym3" TargetMode="External"/><Relationship Id="rId7" Type="http://schemas.openxmlformats.org/officeDocument/2006/relationships/hyperlink" Target="https://www.instagram.com/dataengineeringlata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nkd.in/e6zwGwx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lnkd.in/e7mx572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lnkd.in/eV7hgF3" TargetMode="External"/><Relationship Id="rId9" Type="http://schemas.openxmlformats.org/officeDocument/2006/relationships/hyperlink" Target="https://www.facebook.com/dataengineeringlata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/>
          <p:nvPr/>
        </p:nvSpPr>
        <p:spPr>
          <a:xfrm>
            <a:off x="693200" y="559050"/>
            <a:ext cx="2239200" cy="4025400"/>
          </a:xfrm>
          <a:prstGeom prst="roundRect">
            <a:avLst>
              <a:gd name="adj" fmla="val 16667"/>
            </a:avLst>
          </a:prstGeom>
          <a:solidFill>
            <a:srgbClr val="080808">
              <a:alpha val="97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5"/>
          <p:cNvSpPr/>
          <p:nvPr/>
        </p:nvSpPr>
        <p:spPr>
          <a:xfrm>
            <a:off x="3452400" y="559050"/>
            <a:ext cx="2239200" cy="4025400"/>
          </a:xfrm>
          <a:prstGeom prst="roundRect">
            <a:avLst>
              <a:gd name="adj" fmla="val 16667"/>
            </a:avLst>
          </a:prstGeom>
          <a:solidFill>
            <a:srgbClr val="080808">
              <a:alpha val="97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5"/>
          <p:cNvSpPr/>
          <p:nvPr/>
        </p:nvSpPr>
        <p:spPr>
          <a:xfrm>
            <a:off x="6211600" y="559050"/>
            <a:ext cx="2239200" cy="4025400"/>
          </a:xfrm>
          <a:prstGeom prst="roundRect">
            <a:avLst>
              <a:gd name="adj" fmla="val 16667"/>
            </a:avLst>
          </a:prstGeom>
          <a:solidFill>
            <a:srgbClr val="080808">
              <a:alpha val="97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150" y="2823466"/>
            <a:ext cx="1528126" cy="152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0899" y="98432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4575" y="731363"/>
            <a:ext cx="1528125" cy="15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5"/>
          <p:cNvPicPr preferRelativeResize="0"/>
          <p:nvPr/>
        </p:nvPicPr>
        <p:blipFill rotWithShape="1">
          <a:blip r:embed="rId7">
            <a:alphaModFix/>
          </a:blip>
          <a:srcRect t="18636" b="12417"/>
          <a:stretch/>
        </p:blipFill>
        <p:spPr>
          <a:xfrm>
            <a:off x="6301563" y="794900"/>
            <a:ext cx="2059300" cy="14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/>
          <p:nvPr/>
        </p:nvSpPr>
        <p:spPr>
          <a:xfrm>
            <a:off x="876350" y="2195975"/>
            <a:ext cx="18729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Esta sesión será grabada y publicada  posteriormente en YouTub</a:t>
            </a:r>
            <a:r>
              <a:rPr lang="en" sz="1300">
                <a:solidFill>
                  <a:schemeClr val="lt1"/>
                </a:solidFill>
              </a:rPr>
              <a:t>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09" name="Google Shape;109;p25"/>
          <p:cNvSpPr txBox="1"/>
          <p:nvPr/>
        </p:nvSpPr>
        <p:spPr>
          <a:xfrm>
            <a:off x="3635550" y="2259500"/>
            <a:ext cx="18729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Por favor mantener el micrófono en mute, excepto cuando haga preguntas. Con la finalidad de minimizar el ruido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10" name="Google Shape;110;p25"/>
          <p:cNvSpPr txBox="1"/>
          <p:nvPr/>
        </p:nvSpPr>
        <p:spPr>
          <a:xfrm>
            <a:off x="6394750" y="1832075"/>
            <a:ext cx="1872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Escanea el código QR para el grupo en Telegram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111" name="Google Shape;11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9500" y="3330075"/>
            <a:ext cx="514925" cy="5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5"/>
          <p:cNvSpPr txBox="1"/>
          <p:nvPr/>
        </p:nvSpPr>
        <p:spPr>
          <a:xfrm>
            <a:off x="819038" y="3759325"/>
            <a:ext cx="205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9"/>
              </a:rPr>
              <a:t>DataEngineeringLATAM</a:t>
            </a:r>
            <a:endParaRPr sz="12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99CBC514-FCDD-49D1-83CD-4375698AD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17" y="2571750"/>
            <a:ext cx="6562683" cy="1554267"/>
          </a:xfrm>
          <a:prstGeom prst="rect">
            <a:avLst/>
          </a:prstGeom>
        </p:spPr>
      </p:pic>
      <p:sp>
        <p:nvSpPr>
          <p:cNvPr id="5" name="Google Shape;137;p28">
            <a:extLst>
              <a:ext uri="{FF2B5EF4-FFF2-40B4-BE49-F238E27FC236}">
                <a16:creationId xmlns:a16="http://schemas.microsoft.com/office/drawing/2014/main" id="{09990448-D8A1-47EA-AE83-90C077497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37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Creando ramificaciones (Branching)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" name="Google Shape;137;p28">
            <a:extLst>
              <a:ext uri="{FF2B5EF4-FFF2-40B4-BE49-F238E27FC236}">
                <a16:creationId xmlns:a16="http://schemas.microsoft.com/office/drawing/2014/main" id="{6CD90B36-F6EA-4907-BEA9-A91524913080}"/>
              </a:ext>
            </a:extLst>
          </p:cNvPr>
          <p:cNvSpPr txBox="1">
            <a:spLocks/>
          </p:cNvSpPr>
          <p:nvPr/>
        </p:nvSpPr>
        <p:spPr>
          <a:xfrm>
            <a:off x="262514" y="989194"/>
            <a:ext cx="4880986" cy="3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-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Ramificación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 con DAG:</a:t>
            </a:r>
          </a:p>
        </p:txBody>
      </p:sp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A4F92F6C-FC16-4C5F-A338-8FBABAEE7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797" y="1332194"/>
            <a:ext cx="3343164" cy="1348175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09914BA9-70C0-4748-ADC4-3228FB97008B}"/>
              </a:ext>
            </a:extLst>
          </p:cNvPr>
          <p:cNvSpPr/>
          <p:nvPr/>
        </p:nvSpPr>
        <p:spPr>
          <a:xfrm>
            <a:off x="1924772" y="3915679"/>
            <a:ext cx="1256559" cy="210338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419" sz="800" dirty="0" err="1"/>
              <a:t>BranchPythonOperator</a:t>
            </a:r>
            <a:endParaRPr lang="es-ES" sz="800" dirty="0"/>
          </a:p>
        </p:txBody>
      </p:sp>
      <p:pic>
        <p:nvPicPr>
          <p:cNvPr id="20" name="Imagen 19" descr="Texto&#10;&#10;Descripción generada automáticamente">
            <a:extLst>
              <a:ext uri="{FF2B5EF4-FFF2-40B4-BE49-F238E27FC236}">
                <a16:creationId xmlns:a16="http://schemas.microsoft.com/office/drawing/2014/main" id="{4E5CE71A-B835-45A9-9736-1554512BD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195" y="258818"/>
            <a:ext cx="1801930" cy="62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72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7;p28">
            <a:extLst>
              <a:ext uri="{FF2B5EF4-FFF2-40B4-BE49-F238E27FC236}">
                <a16:creationId xmlns:a16="http://schemas.microsoft.com/office/drawing/2014/main" id="{09990448-D8A1-47EA-AE83-90C077497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37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Creando ramificaciones (Branching)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" name="Google Shape;137;p28">
            <a:extLst>
              <a:ext uri="{FF2B5EF4-FFF2-40B4-BE49-F238E27FC236}">
                <a16:creationId xmlns:a16="http://schemas.microsoft.com/office/drawing/2014/main" id="{6CD90B36-F6EA-4907-BEA9-A91524913080}"/>
              </a:ext>
            </a:extLst>
          </p:cNvPr>
          <p:cNvSpPr txBox="1">
            <a:spLocks/>
          </p:cNvSpPr>
          <p:nvPr/>
        </p:nvSpPr>
        <p:spPr>
          <a:xfrm>
            <a:off x="262514" y="989194"/>
            <a:ext cx="4880986" cy="3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-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Ramificación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 con DAG:</a:t>
            </a:r>
          </a:p>
        </p:txBody>
      </p: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CAAD1A56-66A7-408E-8236-D930CA915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005" y="1553039"/>
            <a:ext cx="5910183" cy="1279799"/>
          </a:xfrm>
          <a:prstGeom prst="rect">
            <a:avLst/>
          </a:prstGeom>
        </p:spPr>
      </p:pic>
      <p:pic>
        <p:nvPicPr>
          <p:cNvPr id="15" name="Imagen 14" descr="Texto&#10;&#10;Descripción generada automáticamente con confianza media">
            <a:extLst>
              <a:ext uri="{FF2B5EF4-FFF2-40B4-BE49-F238E27FC236}">
                <a16:creationId xmlns:a16="http://schemas.microsoft.com/office/drawing/2014/main" id="{A5D31512-A739-4898-96B8-CBA5A9759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14" y="1659967"/>
            <a:ext cx="2213786" cy="611269"/>
          </a:xfrm>
          <a:prstGeom prst="rect">
            <a:avLst/>
          </a:prstGeom>
        </p:spPr>
      </p:pic>
      <p:pic>
        <p:nvPicPr>
          <p:cNvPr id="17" name="Imagen 16" descr="Diagrama&#10;&#10;Descripción generada automáticamente">
            <a:extLst>
              <a:ext uri="{FF2B5EF4-FFF2-40B4-BE49-F238E27FC236}">
                <a16:creationId xmlns:a16="http://schemas.microsoft.com/office/drawing/2014/main" id="{19D85B2F-F4A9-452E-BEC1-45F978E5F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006" y="3341197"/>
            <a:ext cx="5910182" cy="1464647"/>
          </a:xfrm>
          <a:prstGeom prst="rect">
            <a:avLst/>
          </a:prstGeom>
        </p:spPr>
      </p:pic>
      <p:pic>
        <p:nvPicPr>
          <p:cNvPr id="19" name="Imagen 18" descr="Texto&#10;&#10;Descripción generada automáticamente">
            <a:extLst>
              <a:ext uri="{FF2B5EF4-FFF2-40B4-BE49-F238E27FC236}">
                <a16:creationId xmlns:a16="http://schemas.microsoft.com/office/drawing/2014/main" id="{D5B19B8D-B471-4557-A499-517315879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132" y="3667245"/>
            <a:ext cx="2273168" cy="709297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D9B0765D-3213-48E2-8B44-4724A4F3C1BB}"/>
              </a:ext>
            </a:extLst>
          </p:cNvPr>
          <p:cNvSpPr/>
          <p:nvPr/>
        </p:nvSpPr>
        <p:spPr>
          <a:xfrm>
            <a:off x="6277728" y="1649760"/>
            <a:ext cx="776215" cy="265051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419" sz="700" dirty="0"/>
              <a:t>3 caminos a </a:t>
            </a:r>
            <a:r>
              <a:rPr lang="es-419" sz="700" dirty="0" err="1"/>
              <a:t>join_datasets</a:t>
            </a:r>
            <a:endParaRPr lang="es-ES" sz="700" dirty="0"/>
          </a:p>
        </p:txBody>
      </p:sp>
      <p:pic>
        <p:nvPicPr>
          <p:cNvPr id="20" name="Imagen 19" descr="Texto&#10;&#10;Descripción generada automáticamente">
            <a:extLst>
              <a:ext uri="{FF2B5EF4-FFF2-40B4-BE49-F238E27FC236}">
                <a16:creationId xmlns:a16="http://schemas.microsoft.com/office/drawing/2014/main" id="{4E5CE71A-B835-45A9-9736-1554512BD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0195" y="258818"/>
            <a:ext cx="1801930" cy="626938"/>
          </a:xfrm>
          <a:prstGeom prst="rect">
            <a:avLst/>
          </a:prstGeom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F85E107A-6347-475E-98FF-0E5E45EF9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038182"/>
              </p:ext>
            </p:extLst>
          </p:nvPr>
        </p:nvGraphicFramePr>
        <p:xfrm>
          <a:off x="885372" y="2347937"/>
          <a:ext cx="972457" cy="6858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972457">
                  <a:extLst>
                    <a:ext uri="{9D8B030D-6E8A-4147-A177-3AD203B41FA5}">
                      <a16:colId xmlns:a16="http://schemas.microsoft.com/office/drawing/2014/main" val="2530675452"/>
                    </a:ext>
                  </a:extLst>
                </a:gridCol>
              </a:tblGrid>
              <a:tr h="141393">
                <a:tc>
                  <a:txBody>
                    <a:bodyPr/>
                    <a:lstStyle/>
                    <a:p>
                      <a:r>
                        <a:rPr lang="es-419" sz="900" dirty="0"/>
                        <a:t>Otros valores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21269"/>
                  </a:ext>
                </a:extLst>
              </a:tr>
              <a:tr h="141393">
                <a:tc>
                  <a:txBody>
                    <a:bodyPr/>
                    <a:lstStyle/>
                    <a:p>
                      <a:r>
                        <a:rPr lang="es-419" sz="900" dirty="0" err="1"/>
                        <a:t>all_success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493485"/>
                  </a:ext>
                </a:extLst>
              </a:tr>
              <a:tr h="141393">
                <a:tc>
                  <a:txBody>
                    <a:bodyPr/>
                    <a:lstStyle/>
                    <a:p>
                      <a:r>
                        <a:rPr lang="es-419" sz="900" dirty="0" err="1"/>
                        <a:t>all_failed</a:t>
                      </a:r>
                      <a:endParaRPr lang="es-E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09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705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7;p28">
            <a:extLst>
              <a:ext uri="{FF2B5EF4-FFF2-40B4-BE49-F238E27FC236}">
                <a16:creationId xmlns:a16="http://schemas.microsoft.com/office/drawing/2014/main" id="{09990448-D8A1-47EA-AE83-90C077497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37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Tareas Condicionales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" name="Google Shape;137;p28">
            <a:extLst>
              <a:ext uri="{FF2B5EF4-FFF2-40B4-BE49-F238E27FC236}">
                <a16:creationId xmlns:a16="http://schemas.microsoft.com/office/drawing/2014/main" id="{6CD90B36-F6EA-4907-BEA9-A91524913080}"/>
              </a:ext>
            </a:extLst>
          </p:cNvPr>
          <p:cNvSpPr txBox="1">
            <a:spLocks/>
          </p:cNvSpPr>
          <p:nvPr/>
        </p:nvSpPr>
        <p:spPr>
          <a:xfrm>
            <a:off x="262514" y="989194"/>
            <a:ext cx="4880986" cy="3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-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Condición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 dentro de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Tarea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A28685D-03E8-4AD3-AEF9-52505BF2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77" y="1575173"/>
            <a:ext cx="7902973" cy="1301245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091F5DBE-791E-4FF7-A366-BBB29446D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30" y="3297614"/>
            <a:ext cx="2820856" cy="1130016"/>
          </a:xfrm>
          <a:prstGeom prst="rect">
            <a:avLst/>
          </a:prstGeom>
        </p:spPr>
      </p:pic>
      <p:pic>
        <p:nvPicPr>
          <p:cNvPr id="10" name="Imagen 9" descr="Un dibujo de un ojo&#10;&#10;Descripción generada automáticamente con confianza baja">
            <a:extLst>
              <a:ext uri="{FF2B5EF4-FFF2-40B4-BE49-F238E27FC236}">
                <a16:creationId xmlns:a16="http://schemas.microsoft.com/office/drawing/2014/main" id="{48BAD63D-C2E1-4BA1-83CE-4D0386E97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013" y="3988102"/>
            <a:ext cx="867029" cy="989194"/>
          </a:xfrm>
          <a:prstGeom prst="rect">
            <a:avLst/>
          </a:prstGeom>
        </p:spPr>
      </p:pic>
      <p:sp>
        <p:nvSpPr>
          <p:cNvPr id="20" name="Bocadillo nube: nube 19">
            <a:extLst>
              <a:ext uri="{FF2B5EF4-FFF2-40B4-BE49-F238E27FC236}">
                <a16:creationId xmlns:a16="http://schemas.microsoft.com/office/drawing/2014/main" id="{00241839-6E91-4F36-920A-4A61B0614F3E}"/>
              </a:ext>
            </a:extLst>
          </p:cNvPr>
          <p:cNvSpPr/>
          <p:nvPr/>
        </p:nvSpPr>
        <p:spPr>
          <a:xfrm>
            <a:off x="5815013" y="3047871"/>
            <a:ext cx="2871787" cy="838332"/>
          </a:xfrm>
          <a:prstGeom prst="cloudCallou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419" sz="1000" dirty="0"/>
              <a:t>Si la condición es interna, ¿Cómo saber que el modelo desplegó desde </a:t>
            </a:r>
            <a:r>
              <a:rPr lang="es-419" sz="1000" dirty="0" err="1"/>
              <a:t>Airflow</a:t>
            </a:r>
            <a:r>
              <a:rPr lang="es-419" sz="1000" dirty="0"/>
              <a:t> UI?</a:t>
            </a:r>
            <a:endParaRPr lang="es-ES" sz="1000" dirty="0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95D2102F-87F1-495C-97B4-A782DD0A9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0195" y="258818"/>
            <a:ext cx="1801930" cy="62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6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7;p28">
            <a:extLst>
              <a:ext uri="{FF2B5EF4-FFF2-40B4-BE49-F238E27FC236}">
                <a16:creationId xmlns:a16="http://schemas.microsoft.com/office/drawing/2014/main" id="{09990448-D8A1-47EA-AE83-90C077497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37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Tareas Condicionales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" name="Google Shape;137;p28">
            <a:extLst>
              <a:ext uri="{FF2B5EF4-FFF2-40B4-BE49-F238E27FC236}">
                <a16:creationId xmlns:a16="http://schemas.microsoft.com/office/drawing/2014/main" id="{6CD90B36-F6EA-4907-BEA9-A91524913080}"/>
              </a:ext>
            </a:extLst>
          </p:cNvPr>
          <p:cNvSpPr txBox="1">
            <a:spLocks/>
          </p:cNvSpPr>
          <p:nvPr/>
        </p:nvSpPr>
        <p:spPr>
          <a:xfrm>
            <a:off x="262514" y="989194"/>
            <a:ext cx="4880986" cy="3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-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Haciendo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tarea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condicional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: </a:t>
            </a:r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95D2102F-87F1-495C-97B4-A782DD0A9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195" y="258818"/>
            <a:ext cx="1801930" cy="626938"/>
          </a:xfrm>
          <a:prstGeom prst="rect">
            <a:avLst/>
          </a:prstGeom>
        </p:spPr>
      </p:pic>
      <p:pic>
        <p:nvPicPr>
          <p:cNvPr id="11" name="Imagen 10" descr="Texto, Carta&#10;&#10;Descripción generada automáticamente">
            <a:extLst>
              <a:ext uri="{FF2B5EF4-FFF2-40B4-BE49-F238E27FC236}">
                <a16:creationId xmlns:a16="http://schemas.microsoft.com/office/drawing/2014/main" id="{3CDF0059-5CDF-462C-9953-86C1C0B01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14" y="1802045"/>
            <a:ext cx="2005765" cy="1218520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media">
            <a:extLst>
              <a:ext uri="{FF2B5EF4-FFF2-40B4-BE49-F238E27FC236}">
                <a16:creationId xmlns:a16="http://schemas.microsoft.com/office/drawing/2014/main" id="{246D54EC-07DE-49AE-BB6F-5398D78F2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564" y="3571297"/>
            <a:ext cx="5311600" cy="1234547"/>
          </a:xfrm>
          <a:prstGeom prst="rect">
            <a:avLst/>
          </a:prstGeom>
        </p:spPr>
      </p:pic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4C031B7F-B557-4574-993D-216F886D6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844" y="1572203"/>
            <a:ext cx="6769282" cy="16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7;p28">
            <a:extLst>
              <a:ext uri="{FF2B5EF4-FFF2-40B4-BE49-F238E27FC236}">
                <a16:creationId xmlns:a16="http://schemas.microsoft.com/office/drawing/2014/main" id="{09990448-D8A1-47EA-AE83-90C077497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37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Tareas Condicionales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" name="Google Shape;137;p28">
            <a:extLst>
              <a:ext uri="{FF2B5EF4-FFF2-40B4-BE49-F238E27FC236}">
                <a16:creationId xmlns:a16="http://schemas.microsoft.com/office/drawing/2014/main" id="{6CD90B36-F6EA-4907-BEA9-A91524913080}"/>
              </a:ext>
            </a:extLst>
          </p:cNvPr>
          <p:cNvSpPr txBox="1">
            <a:spLocks/>
          </p:cNvSpPr>
          <p:nvPr/>
        </p:nvSpPr>
        <p:spPr>
          <a:xfrm>
            <a:off x="262514" y="989194"/>
            <a:ext cx="4880986" cy="3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- Usar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operadores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integrados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7120048A-8AC3-4FBC-A523-0DB6491F6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0" y="1596569"/>
            <a:ext cx="6877059" cy="1575256"/>
          </a:xfrm>
          <a:prstGeom prst="rect">
            <a:avLst/>
          </a:prstGeom>
        </p:spPr>
      </p:pic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EA94BE1-A501-4E9B-80EE-343E5CCC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031" y="3376869"/>
            <a:ext cx="4591551" cy="1208744"/>
          </a:xfrm>
          <a:prstGeom prst="rect">
            <a:avLst/>
          </a:prstGeom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C31DEE33-7965-4165-89CD-33ED0D64B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195" y="258818"/>
            <a:ext cx="1801930" cy="62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96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7;p28">
            <a:extLst>
              <a:ext uri="{FF2B5EF4-FFF2-40B4-BE49-F238E27FC236}">
                <a16:creationId xmlns:a16="http://schemas.microsoft.com/office/drawing/2014/main" id="{09990448-D8A1-47EA-AE83-90C077497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9372" y="859150"/>
            <a:ext cx="75795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4945A"/>
                </a:solidFill>
                <a:latin typeface="Comfortaa"/>
                <a:ea typeface="Comfortaa"/>
                <a:cs typeface="Comfortaa"/>
                <a:sym typeface="Comfortaa"/>
              </a:rPr>
              <a:t>¡ Muchas gracias por su atención!</a:t>
            </a:r>
            <a:endParaRPr sz="3200" b="1" dirty="0">
              <a:solidFill>
                <a:srgbClr val="14945A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" name="Imagen 2" descr="Dibujo animado de un personaje animado&#10;&#10;Descripción generada automáticamente con confianza media">
            <a:extLst>
              <a:ext uri="{FF2B5EF4-FFF2-40B4-BE49-F238E27FC236}">
                <a16:creationId xmlns:a16="http://schemas.microsoft.com/office/drawing/2014/main" id="{C94B4F01-2639-4F60-B08F-A530B80C7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12" y="1678781"/>
            <a:ext cx="30003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6"/>
          <p:cNvPicPr preferRelativeResize="0"/>
          <p:nvPr/>
        </p:nvPicPr>
        <p:blipFill rotWithShape="1">
          <a:blip r:embed="rId3">
            <a:alphaModFix/>
          </a:blip>
          <a:srcRect l="2063" r="-1249"/>
          <a:stretch/>
        </p:blipFill>
        <p:spPr>
          <a:xfrm>
            <a:off x="0" y="0"/>
            <a:ext cx="92872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6"/>
          <p:cNvPicPr preferRelativeResize="0"/>
          <p:nvPr/>
        </p:nvPicPr>
        <p:blipFill rotWithShape="1">
          <a:blip r:embed="rId4">
            <a:alphaModFix/>
          </a:blip>
          <a:srcRect b="40058"/>
          <a:stretch/>
        </p:blipFill>
        <p:spPr>
          <a:xfrm>
            <a:off x="597875" y="891320"/>
            <a:ext cx="4772025" cy="9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>
            <a:off x="538549" y="1987675"/>
            <a:ext cx="4933563" cy="280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Data Pipelines with Apache Airflow</a:t>
            </a:r>
            <a:endParaRPr sz="28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3F3F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5 - </a:t>
            </a:r>
            <a:r>
              <a:rPr lang="es-419" sz="2400" dirty="0" err="1">
                <a:solidFill>
                  <a:srgbClr val="F3F3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Defining</a:t>
            </a:r>
            <a:r>
              <a:rPr lang="es-419" sz="2400" dirty="0">
                <a:solidFill>
                  <a:srgbClr val="F3F3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s-419" sz="2400" dirty="0" err="1">
                <a:solidFill>
                  <a:srgbClr val="F3F3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dependencies</a:t>
            </a:r>
            <a:r>
              <a:rPr lang="es-419" sz="2400" dirty="0">
                <a:solidFill>
                  <a:srgbClr val="F3F3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s-419" sz="2400" dirty="0" err="1">
                <a:solidFill>
                  <a:srgbClr val="F3F3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between</a:t>
            </a:r>
            <a:r>
              <a:rPr lang="es-419" sz="2400" dirty="0">
                <a:solidFill>
                  <a:srgbClr val="F3F3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s-419" sz="2400" dirty="0" err="1">
                <a:solidFill>
                  <a:srgbClr val="F3F3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tasks</a:t>
            </a:r>
            <a:r>
              <a:rPr lang="es-419" sz="2400" dirty="0">
                <a:solidFill>
                  <a:srgbClr val="F3F3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: 1ra parte</a:t>
            </a:r>
            <a:endParaRPr sz="2400" dirty="0">
              <a:solidFill>
                <a:srgbClr val="F3F3F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3F3F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3F3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Viernes 19 de noviembre, 10 PM GMT-5</a:t>
            </a:r>
            <a:endParaRPr sz="1900" dirty="0">
              <a:solidFill>
                <a:srgbClr val="F3F3F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42DEF4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#DataEngineeringLATAM</a:t>
            </a:r>
            <a:endParaRPr sz="2100" dirty="0">
              <a:solidFill>
                <a:srgbClr val="42DEF4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20" name="Google Shape;120;p26"/>
          <p:cNvSpPr txBox="1"/>
          <p:nvPr/>
        </p:nvSpPr>
        <p:spPr>
          <a:xfrm>
            <a:off x="5661925" y="3532000"/>
            <a:ext cx="3279900" cy="118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dirty="0">
                <a:solidFill>
                  <a:srgbClr val="F3F3F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Emily Sedán Herrera</a:t>
            </a:r>
          </a:p>
          <a:p>
            <a:r>
              <a:rPr lang="es-ES" sz="1500" dirty="0">
                <a:solidFill>
                  <a:srgbClr val="F3F3F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- Senior Data </a:t>
            </a:r>
            <a:r>
              <a:rPr lang="es-ES" sz="1500" dirty="0" err="1">
                <a:solidFill>
                  <a:srgbClr val="F3F3F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Engineer</a:t>
            </a:r>
            <a:r>
              <a:rPr lang="es-ES" sz="1500" dirty="0">
                <a:solidFill>
                  <a:srgbClr val="F3F3F3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de Auditoría en Banco de Crédito BCP</a:t>
            </a:r>
            <a:endParaRPr sz="1500" dirty="0">
              <a:solidFill>
                <a:srgbClr val="F3F3F3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121" name="Google Shape;121;p26"/>
          <p:cNvPicPr preferRelativeResize="0"/>
          <p:nvPr/>
        </p:nvPicPr>
        <p:blipFill rotWithShape="1">
          <a:blip r:embed="rId5">
            <a:alphaModFix/>
          </a:blip>
          <a:srcRect l="1456" t="29054" r="1465" b="31204"/>
          <a:stretch/>
        </p:blipFill>
        <p:spPr>
          <a:xfrm>
            <a:off x="6910325" y="48050"/>
            <a:ext cx="2200526" cy="8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Una persona sonriendo&#10;&#10;Descripción generada automáticamente">
            <a:extLst>
              <a:ext uri="{FF2B5EF4-FFF2-40B4-BE49-F238E27FC236}">
                <a16:creationId xmlns:a16="http://schemas.microsoft.com/office/drawing/2014/main" id="{50F14E86-1A9E-4471-93AD-DF52118AE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501" y="1038623"/>
            <a:ext cx="2323809" cy="23111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215338" y="675825"/>
            <a:ext cx="4287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>
                <a:latin typeface="Montserrat Light"/>
                <a:ea typeface="Montserrat Light"/>
                <a:cs typeface="Montserrat Light"/>
                <a:sym typeface="Montserrat Light"/>
              </a:rPr>
              <a:t>#DataEngineeringLatam</a:t>
            </a:r>
            <a:endParaRPr sz="2500" b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376" y="1639000"/>
            <a:ext cx="1617211" cy="63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6F77B5E0-B5D0-42CC-AB83-6B1D20653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8" y="86101"/>
            <a:ext cx="4419275" cy="2395025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8DF8A1F-3E1F-4F96-AA3F-4E0BDAF5B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51" y="2571750"/>
            <a:ext cx="4228931" cy="2435899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89E8A76C-E9D0-4CE0-AFA1-6C44DAD30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093" y="2551317"/>
            <a:ext cx="4315049" cy="2505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311700" y="259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fortaa"/>
                <a:ea typeface="Comfortaa"/>
                <a:cs typeface="Comfortaa"/>
                <a:sym typeface="Comfortaa"/>
              </a:rPr>
              <a:t>#Data Engineering LATAM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8" name="Google Shape;138;p28"/>
          <p:cNvSpPr txBox="1"/>
          <p:nvPr/>
        </p:nvSpPr>
        <p:spPr>
          <a:xfrm>
            <a:off x="2751300" y="1889500"/>
            <a:ext cx="63096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📈 Linkedin: </a:t>
            </a:r>
            <a:r>
              <a:rPr lang="en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https://lnkd.in/e6h3ym3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📚 Slack: </a:t>
            </a:r>
            <a:r>
              <a:rPr lang="en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https://lnkd.in/eV7hgF3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✉ Telegram: </a:t>
            </a:r>
            <a:r>
              <a:rPr lang="en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https://lnkd.in/e7mx572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📺 YouTube: </a:t>
            </a:r>
            <a:r>
              <a:rPr lang="en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6"/>
              </a:rPr>
              <a:t>https://lnkd.in/e6zwGwx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📸 Instagram: </a:t>
            </a:r>
            <a:r>
              <a:rPr lang="en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7"/>
              </a:rPr>
              <a:t>https://www.instagram.com/dataengineeringlatam/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🐦 Twitter: </a:t>
            </a:r>
            <a:r>
              <a:rPr lang="en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8"/>
              </a:rPr>
              <a:t>https://twitter.com/DataEngiLATAM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👍 Facebook: </a:t>
            </a:r>
            <a:r>
              <a:rPr lang="en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9"/>
              </a:rPr>
              <a:t>https://www.facebook.com/dataengineeringlatam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1700" y="1850200"/>
            <a:ext cx="2217900" cy="220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47926" y="259076"/>
            <a:ext cx="1932774" cy="193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Comencemos…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lez estar </a:t>
            </a:r>
            <a:endParaRPr sz="2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(para los que no saben inglés)</a:t>
            </a:r>
            <a:endParaRPr sz="1800"/>
          </a:p>
        </p:txBody>
      </p:sp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775" y="1624900"/>
            <a:ext cx="2814525" cy="28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2FF3D628-BC44-49A5-A61B-DCFC163BA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57" y="301680"/>
            <a:ext cx="1801930" cy="6269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7;p28">
            <a:extLst>
              <a:ext uri="{FF2B5EF4-FFF2-40B4-BE49-F238E27FC236}">
                <a16:creationId xmlns:a16="http://schemas.microsoft.com/office/drawing/2014/main" id="{09990448-D8A1-47EA-AE83-90C077497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37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Chapter 5: Defining dependencies between tasks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" name="Google Shape;137;p28">
            <a:extLst>
              <a:ext uri="{FF2B5EF4-FFF2-40B4-BE49-F238E27FC236}">
                <a16:creationId xmlns:a16="http://schemas.microsoft.com/office/drawing/2014/main" id="{6CD90B36-F6EA-4907-BEA9-A91524913080}"/>
              </a:ext>
            </a:extLst>
          </p:cNvPr>
          <p:cNvSpPr txBox="1">
            <a:spLocks/>
          </p:cNvSpPr>
          <p:nvPr/>
        </p:nvSpPr>
        <p:spPr>
          <a:xfrm>
            <a:off x="262514" y="1096353"/>
            <a:ext cx="4880986" cy="3161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1.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Tipos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 de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dependencias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básicas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l"/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2.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Creando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ramificaciones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 (branching)</a:t>
            </a:r>
          </a:p>
          <a:p>
            <a:pPr algn="l"/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3.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Tareas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Condicionales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l"/>
            <a:endParaRPr lang="en-US" sz="1600" dirty="0">
              <a:solidFill>
                <a:schemeClr val="bg1">
                  <a:lumMod val="50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l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4.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Reglas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 de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eventos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l"/>
            <a:endParaRPr lang="en-US" sz="1600" dirty="0">
              <a:solidFill>
                <a:schemeClr val="bg1">
                  <a:lumMod val="65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l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5.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Compartiendo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 data entre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tareas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l"/>
            <a:endParaRPr lang="en-US" sz="1600" dirty="0">
              <a:solidFill>
                <a:schemeClr val="bg1">
                  <a:lumMod val="65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algn="l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6.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Encadenando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tareas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 con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Taskflow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 API</a:t>
            </a:r>
          </a:p>
        </p:txBody>
      </p:sp>
      <p:pic>
        <p:nvPicPr>
          <p:cNvPr id="3" name="Imagen 2" descr="Imagen que contiene mujer, vestido, sostener&#10;&#10;Descripción generada automáticamente">
            <a:extLst>
              <a:ext uri="{FF2B5EF4-FFF2-40B4-BE49-F238E27FC236}">
                <a16:creationId xmlns:a16="http://schemas.microsoft.com/office/drawing/2014/main" id="{ACC87C13-AA86-4CF7-B8FD-713E03A57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290" y="965959"/>
            <a:ext cx="2851354" cy="3839885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65A0CA13-3EBF-49CA-933B-6864EA258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36" y="4345043"/>
            <a:ext cx="1801930" cy="62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7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7;p28">
            <a:extLst>
              <a:ext uri="{FF2B5EF4-FFF2-40B4-BE49-F238E27FC236}">
                <a16:creationId xmlns:a16="http://schemas.microsoft.com/office/drawing/2014/main" id="{09990448-D8A1-47EA-AE83-90C077497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37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Tipos de dependencias básicas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" name="Google Shape;137;p28">
            <a:extLst>
              <a:ext uri="{FF2B5EF4-FFF2-40B4-BE49-F238E27FC236}">
                <a16:creationId xmlns:a16="http://schemas.microsoft.com/office/drawing/2014/main" id="{6CD90B36-F6EA-4907-BEA9-A91524913080}"/>
              </a:ext>
            </a:extLst>
          </p:cNvPr>
          <p:cNvSpPr txBox="1">
            <a:spLocks/>
          </p:cNvSpPr>
          <p:nvPr/>
        </p:nvSpPr>
        <p:spPr>
          <a:xfrm>
            <a:off x="262514" y="989194"/>
            <a:ext cx="4880986" cy="3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-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Dependencias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Lineales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C8C483CD-52A0-4B0E-A3DD-7D8D00B07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28" y="2254323"/>
            <a:ext cx="5849258" cy="2708530"/>
          </a:xfrm>
          <a:prstGeom prst="rect">
            <a:avLst/>
          </a:prstGeom>
        </p:spPr>
      </p:pic>
      <p:pic>
        <p:nvPicPr>
          <p:cNvPr id="12" name="Imagen 11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31741E48-65D0-49C6-96D5-4BD469E32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387" y="1421492"/>
            <a:ext cx="4795339" cy="832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50240AE5-57E6-453B-9D65-F79702AA1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195" y="258818"/>
            <a:ext cx="1801930" cy="62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99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 descr="Diagrama&#10;&#10;Descripción generada automáticamente">
            <a:extLst>
              <a:ext uri="{FF2B5EF4-FFF2-40B4-BE49-F238E27FC236}">
                <a16:creationId xmlns:a16="http://schemas.microsoft.com/office/drawing/2014/main" id="{0FB39F5B-E39D-4AB7-8ADD-F8A7F6978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323" y="2160454"/>
            <a:ext cx="6549837" cy="1437057"/>
          </a:xfrm>
          <a:prstGeom prst="rect">
            <a:avLst/>
          </a:prstGeom>
        </p:spPr>
      </p:pic>
      <p:sp>
        <p:nvSpPr>
          <p:cNvPr id="5" name="Google Shape;137;p28">
            <a:extLst>
              <a:ext uri="{FF2B5EF4-FFF2-40B4-BE49-F238E27FC236}">
                <a16:creationId xmlns:a16="http://schemas.microsoft.com/office/drawing/2014/main" id="{09990448-D8A1-47EA-AE83-90C077497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37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Tipos de dependencias básicas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" name="Google Shape;137;p28">
            <a:extLst>
              <a:ext uri="{FF2B5EF4-FFF2-40B4-BE49-F238E27FC236}">
                <a16:creationId xmlns:a16="http://schemas.microsoft.com/office/drawing/2014/main" id="{6CD90B36-F6EA-4907-BEA9-A91524913080}"/>
              </a:ext>
            </a:extLst>
          </p:cNvPr>
          <p:cNvSpPr txBox="1">
            <a:spLocks/>
          </p:cNvSpPr>
          <p:nvPr/>
        </p:nvSpPr>
        <p:spPr>
          <a:xfrm>
            <a:off x="262514" y="989194"/>
            <a:ext cx="4880986" cy="3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-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Dependencias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 Fan-in/-out: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8D95A2B-BF67-47D3-A641-3FA4F5D53C84}"/>
              </a:ext>
            </a:extLst>
          </p:cNvPr>
          <p:cNvSpPr txBox="1"/>
          <p:nvPr/>
        </p:nvSpPr>
        <p:spPr>
          <a:xfrm>
            <a:off x="1292581" y="3846529"/>
            <a:ext cx="2212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solidFill>
                  <a:schemeClr val="accent5">
                    <a:lumMod val="50000"/>
                  </a:schemeClr>
                </a:solidFill>
              </a:rPr>
              <a:t>Fan-</a:t>
            </a:r>
            <a:r>
              <a:rPr lang="es-419" dirty="0" err="1">
                <a:solidFill>
                  <a:schemeClr val="accent5">
                    <a:lumMod val="50000"/>
                  </a:schemeClr>
                </a:solidFill>
              </a:rPr>
              <a:t>out</a:t>
            </a:r>
            <a:r>
              <a:rPr lang="es-419" dirty="0">
                <a:solidFill>
                  <a:schemeClr val="accent5">
                    <a:lumMod val="50000"/>
                  </a:schemeClr>
                </a:solidFill>
              </a:rPr>
              <a:t> (</a:t>
            </a:r>
            <a:r>
              <a:rPr lang="es-419" dirty="0" err="1">
                <a:solidFill>
                  <a:schemeClr val="accent5">
                    <a:lumMod val="50000"/>
                  </a:schemeClr>
                </a:solidFill>
              </a:rPr>
              <a:t>one</a:t>
            </a:r>
            <a:r>
              <a:rPr lang="es-419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419" dirty="0" err="1">
                <a:solidFill>
                  <a:schemeClr val="accent5">
                    <a:lumMod val="50000"/>
                  </a:schemeClr>
                </a:solidFill>
              </a:rPr>
              <a:t>to</a:t>
            </a:r>
            <a:r>
              <a:rPr lang="es-419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419" dirty="0" err="1">
                <a:solidFill>
                  <a:schemeClr val="accent5">
                    <a:lumMod val="50000"/>
                  </a:schemeClr>
                </a:solidFill>
              </a:rPr>
              <a:t>multiple</a:t>
            </a:r>
            <a:r>
              <a:rPr lang="es-419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D4B4D01-5BFB-4572-A183-27F1111970F5}"/>
              </a:ext>
            </a:extLst>
          </p:cNvPr>
          <p:cNvSpPr txBox="1"/>
          <p:nvPr/>
        </p:nvSpPr>
        <p:spPr>
          <a:xfrm>
            <a:off x="4171923" y="1346469"/>
            <a:ext cx="2061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solidFill>
                  <a:schemeClr val="accent5">
                    <a:lumMod val="50000"/>
                  </a:schemeClr>
                </a:solidFill>
              </a:rPr>
              <a:t>Fan-in (</a:t>
            </a:r>
            <a:r>
              <a:rPr lang="es-419" dirty="0" err="1">
                <a:solidFill>
                  <a:schemeClr val="accent5">
                    <a:lumMod val="50000"/>
                  </a:schemeClr>
                </a:solidFill>
              </a:rPr>
              <a:t>multiple</a:t>
            </a:r>
            <a:r>
              <a:rPr lang="es-419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419" dirty="0" err="1">
                <a:solidFill>
                  <a:schemeClr val="accent5">
                    <a:lumMod val="50000"/>
                  </a:schemeClr>
                </a:solidFill>
              </a:rPr>
              <a:t>to</a:t>
            </a:r>
            <a:r>
              <a:rPr lang="es-419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419" dirty="0" err="1">
                <a:solidFill>
                  <a:schemeClr val="accent5">
                    <a:lumMod val="50000"/>
                  </a:schemeClr>
                </a:solidFill>
              </a:rPr>
              <a:t>one</a:t>
            </a:r>
            <a:r>
              <a:rPr lang="es-419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9708085C-F2DD-4BFB-97BD-4F7758EDAA3B}"/>
              </a:ext>
            </a:extLst>
          </p:cNvPr>
          <p:cNvCxnSpPr>
            <a:cxnSpLocks/>
          </p:cNvCxnSpPr>
          <p:nvPr/>
        </p:nvCxnSpPr>
        <p:spPr>
          <a:xfrm>
            <a:off x="2199261" y="3076246"/>
            <a:ext cx="0" cy="76333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EF91C82A-7EBF-4F13-A2C7-D48FD69E8375}"/>
              </a:ext>
            </a:extLst>
          </p:cNvPr>
          <p:cNvCxnSpPr>
            <a:cxnSpLocks/>
          </p:cNvCxnSpPr>
          <p:nvPr/>
        </p:nvCxnSpPr>
        <p:spPr>
          <a:xfrm>
            <a:off x="4581070" y="1654246"/>
            <a:ext cx="0" cy="766265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F026AFC5-375F-47E3-97DE-A791635ADF00}"/>
              </a:ext>
            </a:extLst>
          </p:cNvPr>
          <p:cNvSpPr txBox="1"/>
          <p:nvPr/>
        </p:nvSpPr>
        <p:spPr>
          <a:xfrm>
            <a:off x="175986" y="3282002"/>
            <a:ext cx="20323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start &gt;&gt; [</a:t>
            </a:r>
            <a:r>
              <a:rPr lang="en-US" sz="900" dirty="0" err="1"/>
              <a:t>fetch_weather</a:t>
            </a:r>
            <a:r>
              <a:rPr lang="en-US" sz="900" dirty="0"/>
              <a:t>, </a:t>
            </a:r>
            <a:r>
              <a:rPr lang="en-US" sz="900" dirty="0" err="1"/>
              <a:t>fetch_sales</a:t>
            </a:r>
            <a:r>
              <a:rPr lang="en-US" sz="900" dirty="0"/>
              <a:t>]</a:t>
            </a:r>
            <a:endParaRPr lang="es-ES" sz="900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4577645-8ECB-4D2D-9B25-EA55503D40DC}"/>
              </a:ext>
            </a:extLst>
          </p:cNvPr>
          <p:cNvSpPr txBox="1"/>
          <p:nvPr/>
        </p:nvSpPr>
        <p:spPr>
          <a:xfrm>
            <a:off x="4668155" y="1874092"/>
            <a:ext cx="26180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[</a:t>
            </a:r>
            <a:r>
              <a:rPr lang="en-US" sz="900" dirty="0" err="1"/>
              <a:t>clean_weather</a:t>
            </a:r>
            <a:r>
              <a:rPr lang="en-US" sz="900" dirty="0"/>
              <a:t>, </a:t>
            </a:r>
            <a:r>
              <a:rPr lang="en-US" sz="900" dirty="0" err="1"/>
              <a:t>clean_sales</a:t>
            </a:r>
            <a:r>
              <a:rPr lang="en-US" sz="900" dirty="0"/>
              <a:t>] &gt;&gt; </a:t>
            </a:r>
            <a:r>
              <a:rPr lang="en-US" sz="900" dirty="0" err="1"/>
              <a:t>join_datasets</a:t>
            </a:r>
            <a:endParaRPr lang="es-ES" sz="600" dirty="0"/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A2572C5D-8A46-4830-9F36-08CFF7277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195" y="258818"/>
            <a:ext cx="1801930" cy="62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19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7;p28">
            <a:extLst>
              <a:ext uri="{FF2B5EF4-FFF2-40B4-BE49-F238E27FC236}">
                <a16:creationId xmlns:a16="http://schemas.microsoft.com/office/drawing/2014/main" id="{09990448-D8A1-47EA-AE83-90C077497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37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Creando ramificaciones (Branching)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" name="Google Shape;137;p28">
            <a:extLst>
              <a:ext uri="{FF2B5EF4-FFF2-40B4-BE49-F238E27FC236}">
                <a16:creationId xmlns:a16="http://schemas.microsoft.com/office/drawing/2014/main" id="{6CD90B36-F6EA-4907-BEA9-A91524913080}"/>
              </a:ext>
            </a:extLst>
          </p:cNvPr>
          <p:cNvSpPr txBox="1">
            <a:spLocks/>
          </p:cNvSpPr>
          <p:nvPr/>
        </p:nvSpPr>
        <p:spPr>
          <a:xfrm>
            <a:off x="274177" y="3354128"/>
            <a:ext cx="4880986" cy="3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-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Ramificación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 con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tareas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4BD0A69F-60B6-45BD-B0A7-216C109A4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24" y="3792605"/>
            <a:ext cx="3914331" cy="845893"/>
          </a:xfrm>
          <a:prstGeom prst="rect">
            <a:avLst/>
          </a:prstGeom>
        </p:spPr>
      </p:pic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B58AF920-DFEB-40C0-B4F1-93D6C61FF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432" y="2099678"/>
            <a:ext cx="5969136" cy="1222028"/>
          </a:xfrm>
          <a:prstGeom prst="rect">
            <a:avLst/>
          </a:prstGeom>
        </p:spPr>
      </p:pic>
      <p:pic>
        <p:nvPicPr>
          <p:cNvPr id="17" name="Imagen 16" descr="Texto&#10;&#10;Descripción generada automáticamente">
            <a:extLst>
              <a:ext uri="{FF2B5EF4-FFF2-40B4-BE49-F238E27FC236}">
                <a16:creationId xmlns:a16="http://schemas.microsoft.com/office/drawing/2014/main" id="{7B0DDF5F-D66A-4EC2-8BA7-8BB2C442E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437" y="3758313"/>
            <a:ext cx="3641767" cy="942275"/>
          </a:xfrm>
          <a:prstGeom prst="rect">
            <a:avLst/>
          </a:prstGeom>
        </p:spPr>
      </p:pic>
      <p:pic>
        <p:nvPicPr>
          <p:cNvPr id="26" name="Imagen 25" descr="Gato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F35C0AAB-855C-47BD-9D80-C34560B2C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456" y="899348"/>
            <a:ext cx="764381" cy="761727"/>
          </a:xfrm>
          <a:prstGeom prst="rect">
            <a:avLst/>
          </a:prstGeom>
        </p:spPr>
      </p:pic>
      <p:pic>
        <p:nvPicPr>
          <p:cNvPr id="29" name="Imagen 28" descr="Forma&#10;&#10;Descripción generada automáticamente con confianza baja">
            <a:extLst>
              <a:ext uri="{FF2B5EF4-FFF2-40B4-BE49-F238E27FC236}">
                <a16:creationId xmlns:a16="http://schemas.microsoft.com/office/drawing/2014/main" id="{7A4BD937-37D8-4AB1-BFA0-7F2860F1D7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509" y="1530106"/>
            <a:ext cx="569572" cy="569572"/>
          </a:xfrm>
          <a:prstGeom prst="rect">
            <a:avLst/>
          </a:prstGeom>
        </p:spPr>
      </p:pic>
      <p:sp>
        <p:nvSpPr>
          <p:cNvPr id="30" name="Bocadillo: rectángulo 29">
            <a:extLst>
              <a:ext uri="{FF2B5EF4-FFF2-40B4-BE49-F238E27FC236}">
                <a16:creationId xmlns:a16="http://schemas.microsoft.com/office/drawing/2014/main" id="{EEF45182-3C77-4241-B84E-7D6C5D0A2541}"/>
              </a:ext>
            </a:extLst>
          </p:cNvPr>
          <p:cNvSpPr/>
          <p:nvPr/>
        </p:nvSpPr>
        <p:spPr>
          <a:xfrm>
            <a:off x="2692319" y="899348"/>
            <a:ext cx="2462844" cy="612648"/>
          </a:xfrm>
          <a:prstGeom prst="wedgeRectCallout">
            <a:avLst/>
          </a:prstGeom>
          <a:ln w="6350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419" sz="900" dirty="0"/>
              <a:t>El ERP cambiará, los datos de ventas ahora vendrán de otra fuente en otro formato. ¡El flujo debe ser compatible con lo nuevo y lo antiguo!</a:t>
            </a:r>
            <a:endParaRPr lang="es-ES" sz="900" dirty="0"/>
          </a:p>
        </p:txBody>
      </p:sp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8FADF2D9-EA0E-4ED2-84BA-55FF01956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0195" y="258818"/>
            <a:ext cx="1801930" cy="62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3449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F1C91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388</Words>
  <Application>Microsoft Office PowerPoint</Application>
  <PresentationFormat>Presentación en pantalla (16:9)</PresentationFormat>
  <Paragraphs>66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5" baseType="lpstr">
      <vt:lpstr>Montserrat ExtraLight</vt:lpstr>
      <vt:lpstr>Comfortaa</vt:lpstr>
      <vt:lpstr>Montserrat Light</vt:lpstr>
      <vt:lpstr>Amatic SC</vt:lpstr>
      <vt:lpstr>Arial</vt:lpstr>
      <vt:lpstr>Source Code Pro</vt:lpstr>
      <vt:lpstr>Montserrat</vt:lpstr>
      <vt:lpstr>Comfortaa Light</vt:lpstr>
      <vt:lpstr>Simple Light</vt:lpstr>
      <vt:lpstr>Beach Day</vt:lpstr>
      <vt:lpstr>Presentación de PowerPoint</vt:lpstr>
      <vt:lpstr>Presentación de PowerPoint</vt:lpstr>
      <vt:lpstr>#DataEngineeringLatam</vt:lpstr>
      <vt:lpstr>#Data Engineering LATAM</vt:lpstr>
      <vt:lpstr>Comencemos… lez estar  (para los que no saben inglés)</vt:lpstr>
      <vt:lpstr>Chapter 5: Defining dependencies between tasks</vt:lpstr>
      <vt:lpstr>Tipos de dependencias básicas</vt:lpstr>
      <vt:lpstr>Tipos de dependencias básicas</vt:lpstr>
      <vt:lpstr>Creando ramificaciones (Branching)</vt:lpstr>
      <vt:lpstr>Creando ramificaciones (Branching)</vt:lpstr>
      <vt:lpstr>Creando ramificaciones (Branching)</vt:lpstr>
      <vt:lpstr>Tareas Condicionales</vt:lpstr>
      <vt:lpstr>Tareas Condicionales</vt:lpstr>
      <vt:lpstr>Tareas Condicionales</vt:lpstr>
      <vt:lpstr>¡ Muchas 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Emily Sedán</cp:lastModifiedBy>
  <cp:revision>39</cp:revision>
  <dcterms:modified xsi:type="dcterms:W3CDTF">2021-11-20T02:52:50Z</dcterms:modified>
</cp:coreProperties>
</file>